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0379" autoAdjust="0"/>
  </p:normalViewPr>
  <p:slideViewPr>
    <p:cSldViewPr snapToGrid="0">
      <p:cViewPr varScale="1">
        <p:scale>
          <a:sx n="58" d="100"/>
          <a:sy n="58" d="100"/>
        </p:scale>
        <p:origin x="92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3BE5DE-7E2D-410E-AAF8-95DE21385052}" type="datetimeFigureOut">
              <a:rPr lang="en-US" smtClean="0"/>
              <a:t>11/23/2019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EC3D54-41E0-49F6-B8FE-E7284ED8B159}" type="slidenum">
              <a:rPr lang="en-US" smtClean="0"/>
              <a:t>‹#›</a:t>
            </a:fld>
            <a:endParaRPr lang="en-US"/>
          </a:p>
        </p:txBody>
      </p:sp>
    </p:spTree>
    <p:extLst>
      <p:ext uri="{BB962C8B-B14F-4D97-AF65-F5344CB8AC3E}">
        <p14:creationId xmlns:p14="http://schemas.microsoft.com/office/powerpoint/2010/main" val="1048258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dirty="0" smtClean="0"/>
              <a:t>Medical insurance policies get used to promote proper health systems that differ in countries like Germany, the US, and Saudi Arabia.</a:t>
            </a:r>
          </a:p>
          <a:p>
            <a:pPr marL="171450" indent="-171450">
              <a:buFont typeface="Wingdings" panose="05000000000000000000" pitchFamily="2" charset="2"/>
              <a:buChar char="ü"/>
            </a:pPr>
            <a:r>
              <a:rPr lang="en-US" dirty="0" smtClean="0"/>
              <a:t>Healthcare systems used in these countries have got an enormous impact on the health condition of the citizens. </a:t>
            </a:r>
            <a:endParaRPr lang="en-US" dirty="0"/>
          </a:p>
        </p:txBody>
      </p:sp>
      <p:sp>
        <p:nvSpPr>
          <p:cNvPr id="4" name="Slide Number Placeholder 3"/>
          <p:cNvSpPr>
            <a:spLocks noGrp="1"/>
          </p:cNvSpPr>
          <p:nvPr>
            <p:ph type="sldNum" sz="quarter" idx="10"/>
          </p:nvPr>
        </p:nvSpPr>
        <p:spPr/>
        <p:txBody>
          <a:bodyPr/>
          <a:lstStyle/>
          <a:p>
            <a:fld id="{10EC3D54-41E0-49F6-B8FE-E7284ED8B159}" type="slidenum">
              <a:rPr lang="en-US" smtClean="0"/>
              <a:t>2</a:t>
            </a:fld>
            <a:endParaRPr lang="en-US"/>
          </a:p>
        </p:txBody>
      </p:sp>
    </p:spTree>
    <p:extLst>
      <p:ext uri="{BB962C8B-B14F-4D97-AF65-F5344CB8AC3E}">
        <p14:creationId xmlns:p14="http://schemas.microsoft.com/office/powerpoint/2010/main" val="1051504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smtClean="0"/>
              <a:t>People can access different health insurance plans without difficulties. </a:t>
            </a:r>
          </a:p>
          <a:p>
            <a:endParaRPr lang="en-US" dirty="0"/>
          </a:p>
        </p:txBody>
      </p:sp>
      <p:sp>
        <p:nvSpPr>
          <p:cNvPr id="4" name="Slide Number Placeholder 3"/>
          <p:cNvSpPr>
            <a:spLocks noGrp="1"/>
          </p:cNvSpPr>
          <p:nvPr>
            <p:ph type="sldNum" sz="quarter" idx="10"/>
          </p:nvPr>
        </p:nvSpPr>
        <p:spPr/>
        <p:txBody>
          <a:bodyPr/>
          <a:lstStyle/>
          <a:p>
            <a:fld id="{10EC3D54-41E0-49F6-B8FE-E7284ED8B159}" type="slidenum">
              <a:rPr lang="en-US" smtClean="0"/>
              <a:t>3</a:t>
            </a:fld>
            <a:endParaRPr lang="en-US"/>
          </a:p>
        </p:txBody>
      </p:sp>
    </p:spTree>
    <p:extLst>
      <p:ext uri="{BB962C8B-B14F-4D97-AF65-F5344CB8AC3E}">
        <p14:creationId xmlns:p14="http://schemas.microsoft.com/office/powerpoint/2010/main" val="2641473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dirty="0" smtClean="0"/>
              <a:t>All the people in Germany receive the same medical coverage regardless of their financial status. </a:t>
            </a:r>
            <a:endParaRPr lang="en-US" dirty="0"/>
          </a:p>
        </p:txBody>
      </p:sp>
      <p:sp>
        <p:nvSpPr>
          <p:cNvPr id="4" name="Slide Number Placeholder 3"/>
          <p:cNvSpPr>
            <a:spLocks noGrp="1"/>
          </p:cNvSpPr>
          <p:nvPr>
            <p:ph type="sldNum" sz="quarter" idx="10"/>
          </p:nvPr>
        </p:nvSpPr>
        <p:spPr/>
        <p:txBody>
          <a:bodyPr/>
          <a:lstStyle/>
          <a:p>
            <a:fld id="{10EC3D54-41E0-49F6-B8FE-E7284ED8B159}" type="slidenum">
              <a:rPr lang="en-US" smtClean="0"/>
              <a:t>4</a:t>
            </a:fld>
            <a:endParaRPr lang="en-US"/>
          </a:p>
        </p:txBody>
      </p:sp>
    </p:spTree>
    <p:extLst>
      <p:ext uri="{BB962C8B-B14F-4D97-AF65-F5344CB8AC3E}">
        <p14:creationId xmlns:p14="http://schemas.microsoft.com/office/powerpoint/2010/main" val="2726075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people pay for their monthly healthcare plans because private insurance programs cover them (Burwell, 2015). </a:t>
            </a:r>
            <a:endParaRPr lang="en-US" dirty="0"/>
          </a:p>
        </p:txBody>
      </p:sp>
      <p:sp>
        <p:nvSpPr>
          <p:cNvPr id="4" name="Slide Number Placeholder 3"/>
          <p:cNvSpPr>
            <a:spLocks noGrp="1"/>
          </p:cNvSpPr>
          <p:nvPr>
            <p:ph type="sldNum" sz="quarter" idx="10"/>
          </p:nvPr>
        </p:nvSpPr>
        <p:spPr/>
        <p:txBody>
          <a:bodyPr/>
          <a:lstStyle/>
          <a:p>
            <a:fld id="{10EC3D54-41E0-49F6-B8FE-E7284ED8B159}" type="slidenum">
              <a:rPr lang="en-US" smtClean="0"/>
              <a:t>5</a:t>
            </a:fld>
            <a:endParaRPr lang="en-US"/>
          </a:p>
        </p:txBody>
      </p:sp>
    </p:spTree>
    <p:extLst>
      <p:ext uri="{BB962C8B-B14F-4D97-AF65-F5344CB8AC3E}">
        <p14:creationId xmlns:p14="http://schemas.microsoft.com/office/powerpoint/2010/main" val="552214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Everybody has the opportunity to get affordable insurance plans that can get used for treatment services (Burwell, 2015). </a:t>
            </a:r>
          </a:p>
          <a:p>
            <a:endParaRPr lang="en-US" dirty="0"/>
          </a:p>
        </p:txBody>
      </p:sp>
      <p:sp>
        <p:nvSpPr>
          <p:cNvPr id="4" name="Slide Number Placeholder 3"/>
          <p:cNvSpPr>
            <a:spLocks noGrp="1"/>
          </p:cNvSpPr>
          <p:nvPr>
            <p:ph type="sldNum" sz="quarter" idx="10"/>
          </p:nvPr>
        </p:nvSpPr>
        <p:spPr/>
        <p:txBody>
          <a:bodyPr/>
          <a:lstStyle/>
          <a:p>
            <a:fld id="{10EC3D54-41E0-49F6-B8FE-E7284ED8B159}" type="slidenum">
              <a:rPr lang="en-US" smtClean="0"/>
              <a:t>6</a:t>
            </a:fld>
            <a:endParaRPr lang="en-US"/>
          </a:p>
        </p:txBody>
      </p:sp>
    </p:spTree>
    <p:extLst>
      <p:ext uri="{BB962C8B-B14F-4D97-AF65-F5344CB8AC3E}">
        <p14:creationId xmlns:p14="http://schemas.microsoft.com/office/powerpoint/2010/main" val="1106394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are many treatment places that people of Saudi Arabia can use to get proper treatment services (</a:t>
            </a:r>
            <a:r>
              <a:rPr lang="en-US" dirty="0" err="1" smtClean="0"/>
              <a:t>Ishfaq</a:t>
            </a:r>
            <a:r>
              <a:rPr lang="en-US" dirty="0" smtClean="0"/>
              <a:t> Et al., 2016). </a:t>
            </a:r>
          </a:p>
          <a:p>
            <a:endParaRPr lang="en-US" dirty="0"/>
          </a:p>
        </p:txBody>
      </p:sp>
      <p:sp>
        <p:nvSpPr>
          <p:cNvPr id="4" name="Slide Number Placeholder 3"/>
          <p:cNvSpPr>
            <a:spLocks noGrp="1"/>
          </p:cNvSpPr>
          <p:nvPr>
            <p:ph type="sldNum" sz="quarter" idx="10"/>
          </p:nvPr>
        </p:nvSpPr>
        <p:spPr/>
        <p:txBody>
          <a:bodyPr/>
          <a:lstStyle/>
          <a:p>
            <a:fld id="{10EC3D54-41E0-49F6-B8FE-E7284ED8B159}" type="slidenum">
              <a:rPr lang="en-US" smtClean="0"/>
              <a:t>7</a:t>
            </a:fld>
            <a:endParaRPr lang="en-US"/>
          </a:p>
        </p:txBody>
      </p:sp>
    </p:spTree>
    <p:extLst>
      <p:ext uri="{BB962C8B-B14F-4D97-AF65-F5344CB8AC3E}">
        <p14:creationId xmlns:p14="http://schemas.microsoft.com/office/powerpoint/2010/main" val="783222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dirty="0" smtClean="0"/>
              <a:t>The government has developed systematic health policies that ensure affordable health services get provided to all its citizens (Burwell, 2015). </a:t>
            </a:r>
          </a:p>
          <a:p>
            <a:pPr marL="171450" indent="-171450">
              <a:buFont typeface="Wingdings" panose="05000000000000000000" pitchFamily="2" charset="2"/>
              <a:buChar char="ü"/>
            </a:pPr>
            <a:r>
              <a:rPr lang="en-US" dirty="0" smtClean="0"/>
              <a:t>The development of the Affordable Care Act by the government has made all the health programs to get regulated by the Ministry of Health.</a:t>
            </a:r>
            <a:endParaRPr lang="en-US" dirty="0"/>
          </a:p>
        </p:txBody>
      </p:sp>
      <p:sp>
        <p:nvSpPr>
          <p:cNvPr id="4" name="Slide Number Placeholder 3"/>
          <p:cNvSpPr>
            <a:spLocks noGrp="1"/>
          </p:cNvSpPr>
          <p:nvPr>
            <p:ph type="sldNum" sz="quarter" idx="10"/>
          </p:nvPr>
        </p:nvSpPr>
        <p:spPr/>
        <p:txBody>
          <a:bodyPr/>
          <a:lstStyle/>
          <a:p>
            <a:fld id="{10EC3D54-41E0-49F6-B8FE-E7284ED8B159}" type="slidenum">
              <a:rPr lang="en-US" smtClean="0"/>
              <a:t>8</a:t>
            </a:fld>
            <a:endParaRPr lang="en-US"/>
          </a:p>
        </p:txBody>
      </p:sp>
    </p:spTree>
    <p:extLst>
      <p:ext uri="{BB962C8B-B14F-4D97-AF65-F5344CB8AC3E}">
        <p14:creationId xmlns:p14="http://schemas.microsoft.com/office/powerpoint/2010/main" val="106777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dirty="0" smtClean="0"/>
              <a:t>A community of 2 million in Saudi Arabia has access to affordable care when in need of using the healthcare systems. </a:t>
            </a:r>
          </a:p>
          <a:p>
            <a:pPr marL="171450" indent="-171450">
              <a:buFont typeface="Wingdings" panose="05000000000000000000" pitchFamily="2" charset="2"/>
              <a:buChar char="ü"/>
            </a:pPr>
            <a:r>
              <a:rPr lang="en-US" dirty="0" smtClean="0"/>
              <a:t>Saudi Arabia has made tremendous growth in the Ministry of Health to ensure affordable treatment gets provided to all its citizens (Al-</a:t>
            </a:r>
            <a:r>
              <a:rPr lang="en-US" dirty="0" err="1" smtClean="0"/>
              <a:t>Hanawi</a:t>
            </a:r>
            <a:r>
              <a:rPr lang="en-US" dirty="0" smtClean="0"/>
              <a:t>, 2017). </a:t>
            </a:r>
          </a:p>
          <a:p>
            <a:endParaRPr lang="en-US" dirty="0"/>
          </a:p>
        </p:txBody>
      </p:sp>
      <p:sp>
        <p:nvSpPr>
          <p:cNvPr id="4" name="Slide Number Placeholder 3"/>
          <p:cNvSpPr>
            <a:spLocks noGrp="1"/>
          </p:cNvSpPr>
          <p:nvPr>
            <p:ph type="sldNum" sz="quarter" idx="10"/>
          </p:nvPr>
        </p:nvSpPr>
        <p:spPr/>
        <p:txBody>
          <a:bodyPr/>
          <a:lstStyle/>
          <a:p>
            <a:fld id="{10EC3D54-41E0-49F6-B8FE-E7284ED8B159}" type="slidenum">
              <a:rPr lang="en-US" smtClean="0"/>
              <a:t>9</a:t>
            </a:fld>
            <a:endParaRPr lang="en-US"/>
          </a:p>
        </p:txBody>
      </p:sp>
    </p:spTree>
    <p:extLst>
      <p:ext uri="{BB962C8B-B14F-4D97-AF65-F5344CB8AC3E}">
        <p14:creationId xmlns:p14="http://schemas.microsoft.com/office/powerpoint/2010/main" val="2940183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Saudi Arabia is slowly embracing the use of technologies to improve its healthcare patterns (</a:t>
            </a:r>
            <a:r>
              <a:rPr lang="en-US" sz="1200" dirty="0" err="1" smtClean="0"/>
              <a:t>Ishfaq</a:t>
            </a:r>
            <a:r>
              <a:rPr lang="en-US" sz="1200" dirty="0" smtClean="0"/>
              <a:t> Et al., 2016). </a:t>
            </a:r>
          </a:p>
          <a:p>
            <a:endParaRPr lang="en-US" dirty="0"/>
          </a:p>
        </p:txBody>
      </p:sp>
      <p:sp>
        <p:nvSpPr>
          <p:cNvPr id="4" name="Slide Number Placeholder 3"/>
          <p:cNvSpPr>
            <a:spLocks noGrp="1"/>
          </p:cNvSpPr>
          <p:nvPr>
            <p:ph type="sldNum" sz="quarter" idx="10"/>
          </p:nvPr>
        </p:nvSpPr>
        <p:spPr/>
        <p:txBody>
          <a:bodyPr/>
          <a:lstStyle/>
          <a:p>
            <a:fld id="{10EC3D54-41E0-49F6-B8FE-E7284ED8B159}" type="slidenum">
              <a:rPr lang="en-US" smtClean="0"/>
              <a:t>10</a:t>
            </a:fld>
            <a:endParaRPr lang="en-US"/>
          </a:p>
        </p:txBody>
      </p:sp>
    </p:spTree>
    <p:extLst>
      <p:ext uri="{BB962C8B-B14F-4D97-AF65-F5344CB8AC3E}">
        <p14:creationId xmlns:p14="http://schemas.microsoft.com/office/powerpoint/2010/main" val="1043762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conclusion, the US, Germany, and Saudi Arabia governments have made positive developments in ensuring healthcare access gets promoted effectively. </a:t>
            </a:r>
          </a:p>
          <a:p>
            <a:r>
              <a:rPr lang="en-US" dirty="0" smtClean="0"/>
              <a:t>The use of effective healthcare programs has created improvement in the process of accessing treatment services.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0EC3D54-41E0-49F6-B8FE-E7284ED8B159}" type="slidenum">
              <a:rPr lang="en-US" smtClean="0"/>
              <a:t>11</a:t>
            </a:fld>
            <a:endParaRPr lang="en-US"/>
          </a:p>
        </p:txBody>
      </p:sp>
    </p:spTree>
    <p:extLst>
      <p:ext uri="{BB962C8B-B14F-4D97-AF65-F5344CB8AC3E}">
        <p14:creationId xmlns:p14="http://schemas.microsoft.com/office/powerpoint/2010/main" val="3603978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11/23/2019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6" y="562708"/>
            <a:ext cx="10684933" cy="5908430"/>
          </a:xfrm>
        </p:spPr>
        <p:txBody>
          <a:bodyPr/>
          <a:lstStyle/>
          <a:p>
            <a:pPr algn="ctr"/>
            <a:r>
              <a:rPr lang="en-US" dirty="0"/>
              <a:t>Healthcare System in the US, Germany and Saudi Arabia</a:t>
            </a:r>
            <a:br>
              <a:rPr lang="en-US" dirty="0"/>
            </a:br>
            <a:r>
              <a:rPr lang="en-US" dirty="0"/>
              <a:t>Student’s Name</a:t>
            </a:r>
            <a:br>
              <a:rPr lang="en-US" dirty="0"/>
            </a:br>
            <a:r>
              <a:rPr lang="en-US" dirty="0"/>
              <a:t>Institution</a:t>
            </a:r>
            <a:br>
              <a:rPr lang="en-US" dirty="0"/>
            </a:br>
            <a:r>
              <a:rPr lang="en-US" dirty="0"/>
              <a:t>Date</a:t>
            </a:r>
            <a:br>
              <a:rPr lang="en-US" dirty="0"/>
            </a:br>
            <a:endParaRPr lang="en-US" dirty="0"/>
          </a:p>
        </p:txBody>
      </p:sp>
    </p:spTree>
    <p:extLst>
      <p:ext uri="{BB962C8B-B14F-4D97-AF65-F5344CB8AC3E}">
        <p14:creationId xmlns:p14="http://schemas.microsoft.com/office/powerpoint/2010/main" val="553672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76698" y="492370"/>
            <a:ext cx="7766936" cy="768374"/>
          </a:xfrm>
        </p:spPr>
        <p:txBody>
          <a:bodyPr/>
          <a:lstStyle/>
          <a:p>
            <a:pPr algn="ctr"/>
            <a:r>
              <a:rPr lang="en-US" b="1" dirty="0" smtClean="0"/>
              <a:t>Introduction</a:t>
            </a:r>
            <a:endParaRPr lang="en-US" dirty="0"/>
          </a:p>
        </p:txBody>
      </p:sp>
      <p:sp>
        <p:nvSpPr>
          <p:cNvPr id="3" name="Subtitle 2"/>
          <p:cNvSpPr>
            <a:spLocks noGrp="1"/>
          </p:cNvSpPr>
          <p:nvPr>
            <p:ph type="subTitle" idx="1"/>
          </p:nvPr>
        </p:nvSpPr>
        <p:spPr>
          <a:xfrm>
            <a:off x="1240077" y="1465385"/>
            <a:ext cx="8303557" cy="4033541"/>
          </a:xfrm>
        </p:spPr>
        <p:txBody>
          <a:bodyPr>
            <a:noAutofit/>
          </a:bodyPr>
          <a:lstStyle/>
          <a:p>
            <a:pPr marL="285750" indent="-285750" algn="l">
              <a:buFont typeface="Wingdings" panose="05000000000000000000" pitchFamily="2" charset="2"/>
              <a:buChar char="ü"/>
            </a:pPr>
            <a:r>
              <a:rPr lang="en-US" sz="2400" dirty="0"/>
              <a:t>The healthcare systems differ in countries due to policies that get used in their maintenance. </a:t>
            </a:r>
            <a:endParaRPr lang="en-US" sz="2400" dirty="0" smtClean="0"/>
          </a:p>
          <a:p>
            <a:pPr marL="285750" indent="-285750" algn="l">
              <a:buFont typeface="Wingdings" panose="05000000000000000000" pitchFamily="2" charset="2"/>
              <a:buChar char="ü"/>
            </a:pPr>
            <a:r>
              <a:rPr lang="en-US" sz="2400" dirty="0" smtClean="0"/>
              <a:t>The </a:t>
            </a:r>
            <a:r>
              <a:rPr lang="en-US" sz="2400" dirty="0"/>
              <a:t>use of Medicaid, Affordable Care Cost, and government ministries to promote proper healthcare is crucial in the </a:t>
            </a:r>
            <a:r>
              <a:rPr lang="en-US" sz="2400" dirty="0" smtClean="0"/>
              <a:t>countries</a:t>
            </a:r>
          </a:p>
          <a:p>
            <a:pPr marL="285750" indent="-285750" algn="l">
              <a:buFont typeface="Wingdings" panose="05000000000000000000" pitchFamily="2" charset="2"/>
              <a:buChar char="ü"/>
            </a:pPr>
            <a:r>
              <a:rPr lang="en-US" sz="2400" dirty="0" smtClean="0"/>
              <a:t>The </a:t>
            </a:r>
            <a:r>
              <a:rPr lang="en-US" sz="2400" dirty="0"/>
              <a:t>healthcare systems of Germany, the US, and Saudi Arabia are determined to help in understanding the differences and similarities amongst them. </a:t>
            </a:r>
          </a:p>
          <a:p>
            <a:pPr marL="285750" indent="-285750" algn="l">
              <a:buFont typeface="Wingdings" panose="05000000000000000000" pitchFamily="2" charset="2"/>
              <a:buChar char="ü"/>
            </a:pPr>
            <a:endParaRPr lang="en-US" sz="2400" dirty="0"/>
          </a:p>
        </p:txBody>
      </p:sp>
    </p:spTree>
    <p:extLst>
      <p:ext uri="{BB962C8B-B14F-4D97-AF65-F5344CB8AC3E}">
        <p14:creationId xmlns:p14="http://schemas.microsoft.com/office/powerpoint/2010/main" val="2222086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50277"/>
          </a:xfrm>
        </p:spPr>
        <p:txBody>
          <a:bodyPr>
            <a:normAutofit fontScale="90000"/>
          </a:bodyPr>
          <a:lstStyle/>
          <a:p>
            <a:pPr algn="ctr"/>
            <a:r>
              <a:rPr lang="en-US" b="1" dirty="0" smtClean="0"/>
              <a:t>German Healthcare System</a:t>
            </a:r>
            <a:r>
              <a:rPr lang="en-US" dirty="0"/>
              <a:t/>
            </a:r>
            <a:br>
              <a:rPr lang="en-US" dirty="0"/>
            </a:br>
            <a:endParaRPr lang="en-US" dirty="0"/>
          </a:p>
        </p:txBody>
      </p:sp>
      <p:sp>
        <p:nvSpPr>
          <p:cNvPr id="3" name="Content Placeholder 2"/>
          <p:cNvSpPr>
            <a:spLocks noGrp="1"/>
          </p:cNvSpPr>
          <p:nvPr>
            <p:ph idx="1"/>
          </p:nvPr>
        </p:nvSpPr>
        <p:spPr>
          <a:xfrm>
            <a:off x="677334" y="1359877"/>
            <a:ext cx="8596668" cy="2894071"/>
          </a:xfrm>
        </p:spPr>
        <p:txBody>
          <a:bodyPr>
            <a:noAutofit/>
          </a:bodyPr>
          <a:lstStyle/>
          <a:p>
            <a:pPr marL="0" indent="0" algn="ctr">
              <a:buNone/>
            </a:pPr>
            <a:r>
              <a:rPr lang="en-US" sz="2400" b="1" dirty="0"/>
              <a:t>Best system guide</a:t>
            </a:r>
          </a:p>
          <a:p>
            <a:r>
              <a:rPr lang="en-US" sz="2400" dirty="0"/>
              <a:t>Germany contains one of the best healthcare systems in the world (Humble &amp; </a:t>
            </a:r>
            <a:r>
              <a:rPr lang="en-US" sz="2400" dirty="0" err="1"/>
              <a:t>Unell</a:t>
            </a:r>
            <a:r>
              <a:rPr lang="en-US" sz="2400" dirty="0"/>
              <a:t>, 2018). </a:t>
            </a:r>
            <a:endParaRPr lang="en-US" sz="2400" dirty="0" smtClean="0"/>
          </a:p>
          <a:p>
            <a:r>
              <a:rPr lang="en-US" sz="2400" dirty="0" smtClean="0"/>
              <a:t>It </a:t>
            </a:r>
            <a:r>
              <a:rPr lang="en-US" sz="2400" dirty="0"/>
              <a:t>has flexible choices of health coverage that make sure patients access many health packages at an affordable cost. </a:t>
            </a:r>
            <a:endParaRPr lang="en-US" sz="2400" dirty="0"/>
          </a:p>
        </p:txBody>
      </p:sp>
    </p:spTree>
    <p:extLst>
      <p:ext uri="{BB962C8B-B14F-4D97-AF65-F5344CB8AC3E}">
        <p14:creationId xmlns:p14="http://schemas.microsoft.com/office/powerpoint/2010/main" val="2849593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55374"/>
          </a:xfrm>
        </p:spPr>
        <p:txBody>
          <a:bodyPr/>
          <a:lstStyle/>
          <a:p>
            <a:pPr algn="ctr"/>
            <a:r>
              <a:rPr lang="en-US" b="1" dirty="0"/>
              <a:t>German Healthcare </a:t>
            </a:r>
            <a:r>
              <a:rPr lang="en-US" b="1" dirty="0" smtClean="0"/>
              <a:t>System </a:t>
            </a:r>
            <a:r>
              <a:rPr lang="en-US" b="1" dirty="0" err="1" smtClean="0"/>
              <a:t>Cont</a:t>
            </a:r>
            <a:r>
              <a:rPr lang="en-US" b="1" dirty="0" smtClean="0"/>
              <a:t>’</a:t>
            </a:r>
            <a:endParaRPr lang="en-US" dirty="0"/>
          </a:p>
        </p:txBody>
      </p:sp>
      <p:sp>
        <p:nvSpPr>
          <p:cNvPr id="3" name="Content Placeholder 2"/>
          <p:cNvSpPr>
            <a:spLocks noGrp="1"/>
          </p:cNvSpPr>
          <p:nvPr>
            <p:ph idx="1"/>
          </p:nvPr>
        </p:nvSpPr>
        <p:spPr>
          <a:xfrm>
            <a:off x="677334" y="1550505"/>
            <a:ext cx="8596668" cy="3154017"/>
          </a:xfrm>
        </p:spPr>
        <p:txBody>
          <a:bodyPr/>
          <a:lstStyle/>
          <a:p>
            <a:pPr marL="0" indent="0" algn="ctr">
              <a:buNone/>
            </a:pPr>
            <a:r>
              <a:rPr lang="en-US" sz="2400" b="1" dirty="0"/>
              <a:t>Principle of solidarity</a:t>
            </a:r>
          </a:p>
          <a:p>
            <a:r>
              <a:rPr lang="en-US" sz="2400" dirty="0"/>
              <a:t> The principle of solidarity has got created in the German public healthcare </a:t>
            </a:r>
            <a:r>
              <a:rPr lang="en-US" sz="2400" dirty="0" smtClean="0"/>
              <a:t>system</a:t>
            </a:r>
          </a:p>
          <a:p>
            <a:r>
              <a:rPr lang="en-US" sz="2400" dirty="0" smtClean="0"/>
              <a:t>The </a:t>
            </a:r>
            <a:r>
              <a:rPr lang="en-US" sz="2400" dirty="0"/>
              <a:t>uniqueness of the German healthcare system has led to the creation of proper treatment systems that all the citizens get provided (Humble &amp; </a:t>
            </a:r>
            <a:r>
              <a:rPr lang="en-US" sz="2400" dirty="0" err="1"/>
              <a:t>Unell</a:t>
            </a:r>
            <a:r>
              <a:rPr lang="en-US" sz="2400" dirty="0"/>
              <a:t>, 2018). </a:t>
            </a:r>
          </a:p>
          <a:p>
            <a:endParaRPr lang="en-US" dirty="0"/>
          </a:p>
        </p:txBody>
      </p:sp>
    </p:spTree>
    <p:extLst>
      <p:ext uri="{BB962C8B-B14F-4D97-AF65-F5344CB8AC3E}">
        <p14:creationId xmlns:p14="http://schemas.microsoft.com/office/powerpoint/2010/main" val="1124486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728870"/>
          </a:xfrm>
        </p:spPr>
        <p:txBody>
          <a:bodyPr>
            <a:normAutofit/>
          </a:bodyPr>
          <a:lstStyle/>
          <a:p>
            <a:pPr algn="ctr"/>
            <a:r>
              <a:rPr lang="en-US" b="1" dirty="0"/>
              <a:t>The United States Healthcare </a:t>
            </a:r>
            <a:r>
              <a:rPr lang="en-US" b="1" dirty="0" smtClean="0"/>
              <a:t>system</a:t>
            </a:r>
            <a:endParaRPr lang="en-US" dirty="0"/>
          </a:p>
        </p:txBody>
      </p:sp>
      <p:sp>
        <p:nvSpPr>
          <p:cNvPr id="3" name="Content Placeholder 2"/>
          <p:cNvSpPr>
            <a:spLocks noGrp="1"/>
          </p:cNvSpPr>
          <p:nvPr>
            <p:ph idx="1"/>
          </p:nvPr>
        </p:nvSpPr>
        <p:spPr>
          <a:xfrm>
            <a:off x="1220674" y="1338470"/>
            <a:ext cx="8596668" cy="4649884"/>
          </a:xfrm>
        </p:spPr>
        <p:txBody>
          <a:bodyPr/>
          <a:lstStyle/>
          <a:p>
            <a:pPr marL="0" indent="0" algn="ctr">
              <a:buNone/>
            </a:pPr>
            <a:r>
              <a:rPr lang="en-US" sz="2800" b="1" dirty="0"/>
              <a:t>Health insurance and accessibility</a:t>
            </a:r>
          </a:p>
          <a:p>
            <a:r>
              <a:rPr lang="en-US" sz="2400" dirty="0"/>
              <a:t>The United States does not provide healthcare to all its population as other countries do</a:t>
            </a:r>
            <a:r>
              <a:rPr lang="en-US" sz="2400" dirty="0" smtClean="0"/>
              <a:t>.</a:t>
            </a:r>
          </a:p>
          <a:p>
            <a:r>
              <a:rPr lang="en-US" sz="2400" dirty="0" smtClean="0"/>
              <a:t>Most </a:t>
            </a:r>
            <a:r>
              <a:rPr lang="en-US" sz="2400" dirty="0"/>
              <a:t>people have access to Medicaid that assists them in seeking medical treatment within hospitals in the country. </a:t>
            </a:r>
            <a:endParaRPr lang="en-US" sz="2400" dirty="0" smtClean="0"/>
          </a:p>
          <a:p>
            <a:r>
              <a:rPr lang="en-US" sz="2400" dirty="0" smtClean="0"/>
              <a:t>The </a:t>
            </a:r>
            <a:r>
              <a:rPr lang="en-US" sz="2400" dirty="0"/>
              <a:t>accessibility of Medicaid has got made efficient through paying for affordable Medicaid at the end of the month. </a:t>
            </a:r>
          </a:p>
          <a:p>
            <a:endParaRPr lang="en-US" dirty="0"/>
          </a:p>
        </p:txBody>
      </p:sp>
    </p:spTree>
    <p:extLst>
      <p:ext uri="{BB962C8B-B14F-4D97-AF65-F5344CB8AC3E}">
        <p14:creationId xmlns:p14="http://schemas.microsoft.com/office/powerpoint/2010/main" val="1617984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10242457" cy="901148"/>
          </a:xfrm>
        </p:spPr>
        <p:txBody>
          <a:bodyPr/>
          <a:lstStyle/>
          <a:p>
            <a:r>
              <a:rPr lang="en-US" b="1" dirty="0"/>
              <a:t>The United States Healthcare </a:t>
            </a:r>
            <a:r>
              <a:rPr lang="en-US" b="1" dirty="0" smtClean="0"/>
              <a:t>system </a:t>
            </a:r>
            <a:r>
              <a:rPr lang="en-US" b="1" dirty="0" err="1" smtClean="0"/>
              <a:t>Cont</a:t>
            </a:r>
            <a:r>
              <a:rPr lang="en-US" b="1" dirty="0" smtClean="0"/>
              <a:t>’</a:t>
            </a:r>
            <a:endParaRPr lang="en-US" dirty="0"/>
          </a:p>
        </p:txBody>
      </p:sp>
      <p:sp>
        <p:nvSpPr>
          <p:cNvPr id="3" name="Content Placeholder 2"/>
          <p:cNvSpPr>
            <a:spLocks noGrp="1"/>
          </p:cNvSpPr>
          <p:nvPr>
            <p:ph idx="1"/>
          </p:nvPr>
        </p:nvSpPr>
        <p:spPr>
          <a:xfrm>
            <a:off x="783350" y="1603997"/>
            <a:ext cx="9672616" cy="3880773"/>
          </a:xfrm>
        </p:spPr>
        <p:txBody>
          <a:bodyPr>
            <a:normAutofit/>
          </a:bodyPr>
          <a:lstStyle/>
          <a:p>
            <a:pPr marL="0" indent="0" algn="ctr">
              <a:buNone/>
            </a:pPr>
            <a:r>
              <a:rPr lang="en-US" sz="2800" b="1" dirty="0"/>
              <a:t>Use of the affordable care act</a:t>
            </a:r>
          </a:p>
          <a:p>
            <a:r>
              <a:rPr lang="en-US" sz="2400" dirty="0"/>
              <a:t>The Affordable Care Act of the US has helped in promoting even treatment systems to all its </a:t>
            </a:r>
            <a:r>
              <a:rPr lang="en-US" sz="2400" dirty="0" smtClean="0"/>
              <a:t>citizens.</a:t>
            </a:r>
          </a:p>
          <a:p>
            <a:r>
              <a:rPr lang="en-US" sz="2400" dirty="0" smtClean="0"/>
              <a:t>Patient </a:t>
            </a:r>
            <a:r>
              <a:rPr lang="en-US" sz="2400" dirty="0"/>
              <a:t>Protection and Affordable Care Act has made a total of 11 million more American citizens to get insured. </a:t>
            </a:r>
            <a:endParaRPr lang="en-US" sz="2400" dirty="0" smtClean="0"/>
          </a:p>
          <a:p>
            <a:r>
              <a:rPr lang="en-US" sz="2400" dirty="0" smtClean="0"/>
              <a:t>Medicaid </a:t>
            </a:r>
            <a:r>
              <a:rPr lang="en-US" sz="2400" dirty="0"/>
              <a:t>eligibility got expanded to all people to access and used for treatment services. </a:t>
            </a:r>
          </a:p>
          <a:p>
            <a:endParaRPr lang="en-US" sz="2400" dirty="0" smtClean="0"/>
          </a:p>
          <a:p>
            <a:endParaRPr lang="en-US" sz="2400" dirty="0"/>
          </a:p>
        </p:txBody>
      </p:sp>
    </p:spTree>
    <p:extLst>
      <p:ext uri="{BB962C8B-B14F-4D97-AF65-F5344CB8AC3E}">
        <p14:creationId xmlns:p14="http://schemas.microsoft.com/office/powerpoint/2010/main" val="101750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659362" cy="636104"/>
          </a:xfrm>
        </p:spPr>
        <p:txBody>
          <a:bodyPr>
            <a:normAutofit fontScale="90000"/>
          </a:bodyPr>
          <a:lstStyle/>
          <a:p>
            <a:r>
              <a:rPr lang="en-US" b="1" dirty="0"/>
              <a:t>Kingdom of Saudi Arabia's Healthcare System</a:t>
            </a:r>
            <a:r>
              <a:rPr lang="en-US" dirty="0"/>
              <a:t/>
            </a:r>
            <a:br>
              <a:rPr lang="en-US" dirty="0"/>
            </a:br>
            <a:endParaRPr lang="en-US" dirty="0"/>
          </a:p>
        </p:txBody>
      </p:sp>
      <p:sp>
        <p:nvSpPr>
          <p:cNvPr id="3" name="Content Placeholder 2"/>
          <p:cNvSpPr>
            <a:spLocks noGrp="1"/>
          </p:cNvSpPr>
          <p:nvPr>
            <p:ph idx="1"/>
          </p:nvPr>
        </p:nvSpPr>
        <p:spPr>
          <a:xfrm>
            <a:off x="876116" y="1444972"/>
            <a:ext cx="8596668" cy="3880773"/>
          </a:xfrm>
        </p:spPr>
        <p:txBody>
          <a:bodyPr>
            <a:normAutofit/>
          </a:bodyPr>
          <a:lstStyle/>
          <a:p>
            <a:pPr marL="0" indent="0" algn="ctr">
              <a:buNone/>
            </a:pPr>
            <a:r>
              <a:rPr lang="en-US" sz="2400" b="1" dirty="0"/>
              <a:t>Wide range of treatment places</a:t>
            </a:r>
          </a:p>
          <a:p>
            <a:r>
              <a:rPr lang="en-US" sz="2400" dirty="0"/>
              <a:t>Saudi Arabia people receive their healthcare systems from the Ministry of Health, military hospital, government employees’ hospital, subspecialized referral hospital, and private hospitals. </a:t>
            </a:r>
            <a:endParaRPr lang="en-US" sz="2400" dirty="0" smtClean="0"/>
          </a:p>
          <a:p>
            <a:r>
              <a:rPr lang="en-US" sz="2400" dirty="0" smtClean="0"/>
              <a:t>The </a:t>
            </a:r>
            <a:r>
              <a:rPr lang="en-US" sz="2400" dirty="0"/>
              <a:t>Ministry of Health makes sure each and everybody is provided with appropriate treatment services within all the hospitals at an affordable cost. </a:t>
            </a:r>
          </a:p>
          <a:p>
            <a:endParaRPr lang="en-US" sz="2400" dirty="0"/>
          </a:p>
        </p:txBody>
      </p:sp>
    </p:spTree>
    <p:extLst>
      <p:ext uri="{BB962C8B-B14F-4D97-AF65-F5344CB8AC3E}">
        <p14:creationId xmlns:p14="http://schemas.microsoft.com/office/powerpoint/2010/main" val="523363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480996" cy="622852"/>
          </a:xfrm>
        </p:spPr>
        <p:txBody>
          <a:bodyPr>
            <a:normAutofit fontScale="90000"/>
          </a:bodyPr>
          <a:lstStyle/>
          <a:p>
            <a:r>
              <a:rPr lang="en-US" b="1" dirty="0"/>
              <a:t>Governance and regulation of each healthcare system</a:t>
            </a:r>
            <a:r>
              <a:rPr lang="en-US" dirty="0"/>
              <a:t/>
            </a:r>
            <a:br>
              <a:rPr lang="en-US" dirty="0"/>
            </a:br>
            <a:endParaRPr lang="en-US" dirty="0"/>
          </a:p>
        </p:txBody>
      </p:sp>
      <p:sp>
        <p:nvSpPr>
          <p:cNvPr id="3" name="Content Placeholder 2"/>
          <p:cNvSpPr>
            <a:spLocks noGrp="1"/>
          </p:cNvSpPr>
          <p:nvPr>
            <p:ph idx="1"/>
          </p:nvPr>
        </p:nvSpPr>
        <p:spPr>
          <a:xfrm>
            <a:off x="677333" y="1325702"/>
            <a:ext cx="10361727" cy="4531759"/>
          </a:xfrm>
        </p:spPr>
        <p:txBody>
          <a:bodyPr/>
          <a:lstStyle/>
          <a:p>
            <a:r>
              <a:rPr lang="en-US" sz="2400" dirty="0"/>
              <a:t>The US healthcare system is governed and regulated by the government through the Ministry of Health. </a:t>
            </a:r>
            <a:endParaRPr lang="en-US" sz="2400" dirty="0" smtClean="0"/>
          </a:p>
          <a:p>
            <a:r>
              <a:rPr lang="en-US" sz="2400" dirty="0" smtClean="0"/>
              <a:t>In </a:t>
            </a:r>
            <a:r>
              <a:rPr lang="en-US" sz="2400" dirty="0"/>
              <a:t>Saudi Arabia, the healthcare system is managed and controlled by the Ministry of Health and Defense that helps in providing programs of </a:t>
            </a:r>
            <a:r>
              <a:rPr lang="en-US" sz="2400" dirty="0" smtClean="0"/>
              <a:t>treatment.</a:t>
            </a:r>
          </a:p>
          <a:p>
            <a:r>
              <a:rPr lang="en-US" sz="2400" dirty="0" smtClean="0"/>
              <a:t>In </a:t>
            </a:r>
            <a:r>
              <a:rPr lang="en-US" sz="2400" dirty="0"/>
              <a:t>Germany, the healthcare system gets delivered by the Ministry of Health, with the government providing all the resources needed. </a:t>
            </a:r>
            <a:endParaRPr lang="en-US" sz="2400" dirty="0" smtClean="0"/>
          </a:p>
          <a:p>
            <a:r>
              <a:rPr lang="en-US" sz="2400" dirty="0" smtClean="0"/>
              <a:t>The </a:t>
            </a:r>
            <a:r>
              <a:rPr lang="en-US" sz="2400" dirty="0"/>
              <a:t>healthcare systems in the country get promoted systematically by the Ministry of Health. </a:t>
            </a:r>
          </a:p>
          <a:p>
            <a:endParaRPr lang="en-US" dirty="0"/>
          </a:p>
        </p:txBody>
      </p:sp>
    </p:spTree>
    <p:extLst>
      <p:ext uri="{BB962C8B-B14F-4D97-AF65-F5344CB8AC3E}">
        <p14:creationId xmlns:p14="http://schemas.microsoft.com/office/powerpoint/2010/main" val="4209352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74643"/>
          </a:xfrm>
        </p:spPr>
        <p:txBody>
          <a:bodyPr/>
          <a:lstStyle/>
          <a:p>
            <a:pPr algn="ctr"/>
            <a:r>
              <a:rPr lang="en-US" b="1" dirty="0"/>
              <a:t>Access to affordable </a:t>
            </a:r>
            <a:r>
              <a:rPr lang="en-US" b="1" dirty="0" smtClean="0"/>
              <a:t>care</a:t>
            </a:r>
            <a:endParaRPr lang="en-US" dirty="0"/>
          </a:p>
        </p:txBody>
      </p:sp>
      <p:sp>
        <p:nvSpPr>
          <p:cNvPr id="3" name="Content Placeholder 2"/>
          <p:cNvSpPr>
            <a:spLocks noGrp="1"/>
          </p:cNvSpPr>
          <p:nvPr>
            <p:ph idx="1"/>
          </p:nvPr>
        </p:nvSpPr>
        <p:spPr>
          <a:xfrm>
            <a:off x="677334" y="1630017"/>
            <a:ext cx="8596668" cy="3538331"/>
          </a:xfrm>
        </p:spPr>
        <p:txBody>
          <a:bodyPr>
            <a:normAutofit/>
          </a:bodyPr>
          <a:lstStyle/>
          <a:p>
            <a:r>
              <a:rPr lang="en-US" sz="2000" dirty="0"/>
              <a:t>Approximately 10 million people in the United States have access to affordable healthcare. </a:t>
            </a:r>
            <a:endParaRPr lang="en-US" sz="2000" dirty="0" smtClean="0"/>
          </a:p>
          <a:p>
            <a:r>
              <a:rPr lang="en-US" sz="2000" dirty="0" smtClean="0"/>
              <a:t>The </a:t>
            </a:r>
            <a:r>
              <a:rPr lang="en-US" sz="2000" dirty="0"/>
              <a:t>population has increased as a result of suitable healthcare programs. </a:t>
            </a:r>
            <a:endParaRPr lang="en-US" sz="2000" dirty="0" smtClean="0"/>
          </a:p>
          <a:p>
            <a:r>
              <a:rPr lang="en-US" sz="2000" dirty="0" smtClean="0"/>
              <a:t>Approximately </a:t>
            </a:r>
            <a:r>
              <a:rPr lang="en-US" sz="2000" dirty="0"/>
              <a:t>8.8 million Germans have access to affordable care provided by hospitals in their country. </a:t>
            </a:r>
            <a:endParaRPr lang="en-US" sz="2000" dirty="0" smtClean="0"/>
          </a:p>
          <a:p>
            <a:r>
              <a:rPr lang="en-US" sz="2000" dirty="0" smtClean="0"/>
              <a:t>Most </a:t>
            </a:r>
            <a:r>
              <a:rPr lang="en-US" sz="2000" dirty="0"/>
              <a:t>of the population uses medical insurance programs that have helped in promoting better health standards. </a:t>
            </a:r>
          </a:p>
          <a:p>
            <a:endParaRPr lang="en-US" sz="2000" dirty="0"/>
          </a:p>
        </p:txBody>
      </p:sp>
    </p:spTree>
    <p:extLst>
      <p:ext uri="{BB962C8B-B14F-4D97-AF65-F5344CB8AC3E}">
        <p14:creationId xmlns:p14="http://schemas.microsoft.com/office/powerpoint/2010/main" val="1791554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The information communication technologies available in the countries</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sz="2400" dirty="0"/>
              <a:t>The technological improvements in the healthcare system of the US and Germany are higher than in Saudi Arabia. </a:t>
            </a:r>
            <a:endParaRPr lang="en-US" sz="2400" dirty="0" smtClean="0"/>
          </a:p>
          <a:p>
            <a:r>
              <a:rPr lang="en-US" sz="2400" dirty="0" smtClean="0"/>
              <a:t>The </a:t>
            </a:r>
            <a:r>
              <a:rPr lang="en-US" sz="2400" dirty="0"/>
              <a:t>techniques used in storing people's health records in Germany and the US are modernized to help in saving a large amount of patient' health records. </a:t>
            </a:r>
            <a:endParaRPr lang="en-US" sz="2400" dirty="0" smtClean="0"/>
          </a:p>
          <a:p>
            <a:endParaRPr lang="en-US" sz="2400" dirty="0"/>
          </a:p>
        </p:txBody>
      </p:sp>
    </p:spTree>
    <p:extLst>
      <p:ext uri="{BB962C8B-B14F-4D97-AF65-F5344CB8AC3E}">
        <p14:creationId xmlns:p14="http://schemas.microsoft.com/office/powerpoint/2010/main" val="2071881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08383"/>
          </a:xfrm>
        </p:spPr>
        <p:txBody>
          <a:bodyPr/>
          <a:lstStyle/>
          <a:p>
            <a:pPr algn="ctr"/>
            <a:r>
              <a:rPr lang="en-US" b="1" dirty="0"/>
              <a:t>Future challenges for the </a:t>
            </a:r>
            <a:r>
              <a:rPr lang="en-US" b="1" dirty="0" smtClean="0"/>
              <a:t>countries</a:t>
            </a:r>
            <a:endParaRPr lang="en-US" dirty="0"/>
          </a:p>
        </p:txBody>
      </p:sp>
      <p:sp>
        <p:nvSpPr>
          <p:cNvPr id="3" name="Content Placeholder 2"/>
          <p:cNvSpPr>
            <a:spLocks noGrp="1"/>
          </p:cNvSpPr>
          <p:nvPr>
            <p:ph idx="1"/>
          </p:nvPr>
        </p:nvSpPr>
        <p:spPr>
          <a:xfrm>
            <a:off x="677334" y="1616765"/>
            <a:ext cx="10282214" cy="4731026"/>
          </a:xfrm>
        </p:spPr>
        <p:txBody>
          <a:bodyPr>
            <a:noAutofit/>
          </a:bodyPr>
          <a:lstStyle/>
          <a:p>
            <a:r>
              <a:rPr lang="en-US" sz="2400" dirty="0"/>
              <a:t>The US, Saudi Arabia, and Germany got faced with the problems of' rising cost of health care, different international standards, and the shortage of new doctors. </a:t>
            </a:r>
            <a:endParaRPr lang="en-US" sz="2400" dirty="0" smtClean="0"/>
          </a:p>
          <a:p>
            <a:r>
              <a:rPr lang="en-US" sz="2400" dirty="0" smtClean="0"/>
              <a:t>The </a:t>
            </a:r>
            <a:r>
              <a:rPr lang="en-US" sz="2400" dirty="0"/>
              <a:t>rising cost of health is an issue that poses a significant problem to the healthcare systems of the countries shortly. Also, the shortage of newly acquired competent doctors poses a problem in the process of creating accessibility of health to all the citizens. </a:t>
            </a:r>
            <a:endParaRPr lang="en-US" sz="2400" dirty="0" smtClean="0"/>
          </a:p>
          <a:p>
            <a:r>
              <a:rPr lang="en-US" sz="2400" dirty="0" smtClean="0"/>
              <a:t>Lastly</a:t>
            </a:r>
            <a:r>
              <a:rPr lang="en-US" sz="2400" dirty="0"/>
              <a:t>, different countries contain varied health care standards and policies that can get used to helping people. The lower health standards of other countries like Saudi Arabia, compared to the US, make it hard for advancing better healthcare to people. </a:t>
            </a:r>
          </a:p>
        </p:txBody>
      </p:sp>
    </p:spTree>
    <p:extLst>
      <p:ext uri="{BB962C8B-B14F-4D97-AF65-F5344CB8AC3E}">
        <p14:creationId xmlns:p14="http://schemas.microsoft.com/office/powerpoint/2010/main" val="1669980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636105"/>
            <a:ext cx="9844892" cy="5685182"/>
          </a:xfrm>
        </p:spPr>
        <p:txBody>
          <a:bodyPr>
            <a:noAutofit/>
          </a:bodyPr>
          <a:lstStyle/>
          <a:p>
            <a:pPr marL="0" indent="0" algn="ctr">
              <a:buNone/>
            </a:pPr>
            <a:r>
              <a:rPr lang="en-US" sz="2400" dirty="0"/>
              <a:t>References</a:t>
            </a:r>
          </a:p>
          <a:p>
            <a:r>
              <a:rPr lang="en-US" sz="2400" dirty="0"/>
              <a:t>Al-</a:t>
            </a:r>
            <a:r>
              <a:rPr lang="en-US" sz="2400" dirty="0" err="1"/>
              <a:t>Hanawi</a:t>
            </a:r>
            <a:r>
              <a:rPr lang="en-US" sz="2400" dirty="0"/>
              <a:t>, M. K. (2017). The healthcare system in Saudi Arabia: How can we best move forward with funding to protect equitable and accessible care for all. </a:t>
            </a:r>
            <a:r>
              <a:rPr lang="en-US" sz="2400" i="1" dirty="0" err="1"/>
              <a:t>Int</a:t>
            </a:r>
            <a:r>
              <a:rPr lang="en-US" sz="2400" i="1" dirty="0"/>
              <a:t> J Healthcare</a:t>
            </a:r>
            <a:r>
              <a:rPr lang="en-US" sz="2400" dirty="0"/>
              <a:t>, </a:t>
            </a:r>
            <a:r>
              <a:rPr lang="en-US" sz="2400" i="1" dirty="0"/>
              <a:t>3</a:t>
            </a:r>
            <a:r>
              <a:rPr lang="en-US" sz="2400" dirty="0"/>
              <a:t>(2), 78-94.</a:t>
            </a:r>
          </a:p>
          <a:p>
            <a:r>
              <a:rPr lang="en-US" sz="2400" dirty="0"/>
              <a:t>Burwell, S. M. (2015). Setting value-based payment goals—HHS efforts to improve US health care. </a:t>
            </a:r>
            <a:r>
              <a:rPr lang="en-US" sz="2400" i="1" dirty="0"/>
              <a:t>N </a:t>
            </a:r>
            <a:r>
              <a:rPr lang="en-US" sz="2400" i="1" dirty="0" err="1"/>
              <a:t>Engl</a:t>
            </a:r>
            <a:r>
              <a:rPr lang="en-US" sz="2400" i="1" dirty="0"/>
              <a:t> J Med</a:t>
            </a:r>
            <a:r>
              <a:rPr lang="en-US" sz="2400" dirty="0"/>
              <a:t>, </a:t>
            </a:r>
            <a:r>
              <a:rPr lang="en-US" sz="2400" i="1" dirty="0"/>
              <a:t>372</a:t>
            </a:r>
            <a:r>
              <a:rPr lang="en-US" sz="2400" dirty="0"/>
              <a:t>(10), 897-899.</a:t>
            </a:r>
          </a:p>
          <a:p>
            <a:r>
              <a:rPr lang="en-US" sz="2400" dirty="0"/>
              <a:t>Humble, S., &amp; </a:t>
            </a:r>
            <a:r>
              <a:rPr lang="en-US" sz="2400" dirty="0" err="1"/>
              <a:t>Unell</a:t>
            </a:r>
            <a:r>
              <a:rPr lang="en-US" sz="2400" dirty="0"/>
              <a:t>, J. (2018). </a:t>
            </a:r>
            <a:r>
              <a:rPr lang="en-US" sz="2400" i="1" dirty="0"/>
              <a:t>Self help in health and social welfare: England and West Germany</a:t>
            </a:r>
            <a:r>
              <a:rPr lang="en-US" sz="2400" dirty="0"/>
              <a:t>. Routledge.</a:t>
            </a:r>
          </a:p>
          <a:p>
            <a:r>
              <a:rPr lang="en-US" sz="2400" dirty="0" err="1"/>
              <a:t>Ishfaq</a:t>
            </a:r>
            <a:r>
              <a:rPr lang="en-US" sz="2400" dirty="0"/>
              <a:t>, M., </a:t>
            </a:r>
            <a:r>
              <a:rPr lang="en-US" sz="2400" dirty="0" err="1"/>
              <a:t>Qadri</a:t>
            </a:r>
            <a:r>
              <a:rPr lang="en-US" sz="2400" dirty="0"/>
              <a:t>, F. A., </a:t>
            </a:r>
            <a:r>
              <a:rPr lang="en-US" sz="2400" dirty="0" err="1"/>
              <a:t>Abusaleem</a:t>
            </a:r>
            <a:r>
              <a:rPr lang="en-US" sz="2400" dirty="0"/>
              <a:t>, K. S. M., &amp; Al-</a:t>
            </a:r>
            <a:r>
              <a:rPr lang="en-US" sz="2400" dirty="0" err="1"/>
              <a:t>Zyood</a:t>
            </a:r>
            <a:r>
              <a:rPr lang="en-US" sz="2400" dirty="0"/>
              <a:t>, M. (2016). Measuring quality of service from consumers' perspectives: A case of healthcare insurance in Saudi Arabia. </a:t>
            </a:r>
            <a:r>
              <a:rPr lang="en-US" sz="2400" i="1" dirty="0"/>
              <a:t>Health Science Journal</a:t>
            </a:r>
            <a:r>
              <a:rPr lang="en-US" sz="2400" dirty="0"/>
              <a:t>, </a:t>
            </a:r>
            <a:r>
              <a:rPr lang="en-US" sz="2400" i="1" dirty="0"/>
              <a:t>10</a:t>
            </a:r>
            <a:r>
              <a:rPr lang="en-US" sz="2400" dirty="0"/>
              <a:t>(1), 1.</a:t>
            </a:r>
          </a:p>
          <a:p>
            <a:pPr marL="0" indent="0">
              <a:buNone/>
            </a:pPr>
            <a:endParaRPr lang="en-US" sz="2400" dirty="0"/>
          </a:p>
        </p:txBody>
      </p:sp>
    </p:spTree>
    <p:extLst>
      <p:ext uri="{BB962C8B-B14F-4D97-AF65-F5344CB8AC3E}">
        <p14:creationId xmlns:p14="http://schemas.microsoft.com/office/powerpoint/2010/main" val="299631501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24</TotalTime>
  <Words>1149</Words>
  <Application>Microsoft Office PowerPoint</Application>
  <PresentationFormat>Widescreen</PresentationFormat>
  <Paragraphs>73</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Trebuchet MS</vt:lpstr>
      <vt:lpstr>Wingdings</vt:lpstr>
      <vt:lpstr>Wingdings 3</vt:lpstr>
      <vt:lpstr>Facet</vt:lpstr>
      <vt:lpstr>Healthcare System in the US, Germany and Saudi Arabia Student’s Name Institution Date </vt:lpstr>
      <vt:lpstr>Introduction</vt:lpstr>
      <vt:lpstr>German Healthcare System </vt:lpstr>
      <vt:lpstr>German Healthcare System Cont’</vt:lpstr>
      <vt:lpstr>The United States Healthcare system</vt:lpstr>
      <vt:lpstr>The United States Healthcare system Cont’</vt:lpstr>
      <vt:lpstr>Kingdom of Saudi Arabia's Healthcare System </vt:lpstr>
      <vt:lpstr>Governance and regulation of each healthcare system </vt:lpstr>
      <vt:lpstr>Access to affordable care</vt:lpstr>
      <vt:lpstr>The information communication technologies available in the countries </vt:lpstr>
      <vt:lpstr>Future challenges for the countries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Healthcare System in the US, Germany and Saudi Arabia Student’s Name Institution Date </dc:title>
  <dc:creator>Windows User</dc:creator>
  <cp:lastModifiedBy>Windows User</cp:lastModifiedBy>
  <cp:revision>4</cp:revision>
  <dcterms:created xsi:type="dcterms:W3CDTF">2019-11-23T04:01:17Z</dcterms:created>
  <dcterms:modified xsi:type="dcterms:W3CDTF">2019-11-23T04:25:27Z</dcterms:modified>
</cp:coreProperties>
</file>